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0" r:id="rId4"/>
    <p:sldId id="261" r:id="rId5"/>
    <p:sldId id="263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29223F-B03F-4987-91D2-E2966CDF875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34DED518-5E4B-48C6-819C-5A05F8808B5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1. Prepare 2 .</a:t>
          </a:r>
          <a:r>
            <a:rPr lang="en-US" dirty="0" err="1"/>
            <a:t>npy</a:t>
          </a:r>
          <a:r>
            <a:rPr lang="en-US" dirty="0"/>
            <a:t> target (arrays of 224 x 224 x 3)and labels binary 0 and 1 </a:t>
          </a:r>
        </a:p>
      </dgm:t>
    </dgm:pt>
    <dgm:pt modelId="{465EA463-7F26-4B7A-9BE4-914A4A476CE5}" type="parTrans" cxnId="{B04D7886-36AA-427B-BBD0-F8CC366733D0}">
      <dgm:prSet/>
      <dgm:spPr/>
      <dgm:t>
        <a:bodyPr/>
        <a:lstStyle/>
        <a:p>
          <a:endParaRPr lang="en-US"/>
        </a:p>
      </dgm:t>
    </dgm:pt>
    <dgm:pt modelId="{991870CF-7D9C-4777-9C12-2D2A9B721472}" type="sibTrans" cxnId="{B04D7886-36AA-427B-BBD0-F8CC366733D0}">
      <dgm:prSet/>
      <dgm:spPr/>
      <dgm:t>
        <a:bodyPr/>
        <a:lstStyle/>
        <a:p>
          <a:endParaRPr lang="en-US"/>
        </a:p>
      </dgm:t>
    </dgm:pt>
    <dgm:pt modelId="{838DDF3A-39C6-4BA7-9976-CCD33F2328F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2. Load .</a:t>
          </a:r>
          <a:r>
            <a:rPr lang="en-US" dirty="0" err="1"/>
            <a:t>npy</a:t>
          </a:r>
          <a:r>
            <a:rPr lang="en-US" dirty="0"/>
            <a:t> &amp; run PSO</a:t>
          </a:r>
        </a:p>
        <a:p>
          <a:pPr>
            <a:lnSpc>
              <a:spcPct val="100000"/>
            </a:lnSpc>
          </a:pPr>
          <a:r>
            <a:rPr lang="en-US" dirty="0"/>
            <a:t>Rename </a:t>
          </a:r>
          <a:r>
            <a:rPr lang="en-US" dirty="0" err="1"/>
            <a:t>Data.npy</a:t>
          </a:r>
          <a:r>
            <a:rPr lang="en-US" dirty="0"/>
            <a:t> to </a:t>
          </a:r>
          <a:r>
            <a:rPr lang="en-US" dirty="0" err="1"/>
            <a:t>X.npy</a:t>
          </a:r>
          <a:r>
            <a:rPr lang="en-US" dirty="0"/>
            <a:t> and  </a:t>
          </a:r>
          <a:r>
            <a:rPr lang="en-US" dirty="0" err="1"/>
            <a:t>Label.npy</a:t>
          </a:r>
          <a:r>
            <a:rPr lang="en-US" dirty="0"/>
            <a:t> to </a:t>
          </a:r>
          <a:r>
            <a:rPr lang="en-US" dirty="0" err="1"/>
            <a:t>y.npy</a:t>
          </a:r>
          <a:endParaRPr lang="en-US" dirty="0"/>
        </a:p>
        <a:p>
          <a:pPr>
            <a:lnSpc>
              <a:spcPct val="100000"/>
            </a:lnSpc>
          </a:pPr>
          <a:r>
            <a:rPr lang="en-US" dirty="0"/>
            <a:t>Place in DATA_MODEL FOLDER </a:t>
          </a:r>
        </a:p>
        <a:p>
          <a:pPr>
            <a:lnSpc>
              <a:spcPct val="100000"/>
            </a:lnSpc>
          </a:pPr>
          <a:r>
            <a:rPr lang="en-US" dirty="0"/>
            <a:t>Run PSO-</a:t>
          </a:r>
          <a:r>
            <a:rPr lang="en-US" dirty="0" err="1"/>
            <a:t>CNN.ipynb</a:t>
          </a:r>
          <a:r>
            <a:rPr lang="en-US" dirty="0"/>
            <a:t>  </a:t>
          </a:r>
        </a:p>
      </dgm:t>
    </dgm:pt>
    <dgm:pt modelId="{023919F9-4430-4586-9482-0256847D1224}" type="parTrans" cxnId="{68F8E3FE-4CA3-4A86-BD79-D09576812D41}">
      <dgm:prSet/>
      <dgm:spPr/>
      <dgm:t>
        <a:bodyPr/>
        <a:lstStyle/>
        <a:p>
          <a:endParaRPr lang="en-US"/>
        </a:p>
      </dgm:t>
    </dgm:pt>
    <dgm:pt modelId="{016EF12D-BD13-4261-B769-4F2D20A978B3}" type="sibTrans" cxnId="{68F8E3FE-4CA3-4A86-BD79-D09576812D41}">
      <dgm:prSet/>
      <dgm:spPr/>
      <dgm:t>
        <a:bodyPr/>
        <a:lstStyle/>
        <a:p>
          <a:endParaRPr lang="en-US"/>
        </a:p>
      </dgm:t>
    </dgm:pt>
    <dgm:pt modelId="{78E0B0E6-B0C6-419F-9C84-0F9942C3899A}" type="pres">
      <dgm:prSet presAssocID="{5829223F-B03F-4987-91D2-E2966CDF875B}" presName="root" presStyleCnt="0">
        <dgm:presLayoutVars>
          <dgm:dir/>
          <dgm:resizeHandles val="exact"/>
        </dgm:presLayoutVars>
      </dgm:prSet>
      <dgm:spPr/>
    </dgm:pt>
    <dgm:pt modelId="{2D87A6C9-63DA-498C-991D-CF5B045A9BD1}" type="pres">
      <dgm:prSet presAssocID="{34DED518-5E4B-48C6-819C-5A05F8808B5F}" presName="compNode" presStyleCnt="0"/>
      <dgm:spPr/>
    </dgm:pt>
    <dgm:pt modelId="{E1EDB194-9FD9-40CE-8D5B-A537FEAFBBED}" type="pres">
      <dgm:prSet presAssocID="{34DED518-5E4B-48C6-819C-5A05F8808B5F}" presName="bgRect" presStyleLbl="bgShp" presStyleIdx="0" presStyleCnt="2"/>
      <dgm:spPr/>
    </dgm:pt>
    <dgm:pt modelId="{BA504859-9592-4D6B-8206-553904DB115D}" type="pres">
      <dgm:prSet presAssocID="{34DED518-5E4B-48C6-819C-5A05F8808B5F}" presName="iconRect" presStyleLbl="node1" presStyleIdx="0" presStyleCnt="2" custScaleX="174336" custScaleY="17433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n of a human brain in a neurology clinic"/>
        </a:ext>
      </dgm:extLst>
    </dgm:pt>
    <dgm:pt modelId="{5F184AD0-3998-4A66-99F3-FFC92ED3D9EE}" type="pres">
      <dgm:prSet presAssocID="{34DED518-5E4B-48C6-819C-5A05F8808B5F}" presName="spaceRect" presStyleCnt="0"/>
      <dgm:spPr/>
    </dgm:pt>
    <dgm:pt modelId="{96383865-28A8-4D26-9ED8-9BA510C32AE0}" type="pres">
      <dgm:prSet presAssocID="{34DED518-5E4B-48C6-819C-5A05F8808B5F}" presName="parTx" presStyleLbl="revTx" presStyleIdx="0" presStyleCnt="2">
        <dgm:presLayoutVars>
          <dgm:chMax val="0"/>
          <dgm:chPref val="0"/>
        </dgm:presLayoutVars>
      </dgm:prSet>
      <dgm:spPr/>
    </dgm:pt>
    <dgm:pt modelId="{26E700A5-0E26-4FC0-B28B-722736F2C92F}" type="pres">
      <dgm:prSet presAssocID="{991870CF-7D9C-4777-9C12-2D2A9B721472}" presName="sibTrans" presStyleCnt="0"/>
      <dgm:spPr/>
    </dgm:pt>
    <dgm:pt modelId="{870F2355-D376-4AD9-B561-8EE2B62FF0D1}" type="pres">
      <dgm:prSet presAssocID="{838DDF3A-39C6-4BA7-9976-CCD33F2328F0}" presName="compNode" presStyleCnt="0"/>
      <dgm:spPr/>
    </dgm:pt>
    <dgm:pt modelId="{7D7F374A-D428-4E5F-BB77-38D4B76F10C2}" type="pres">
      <dgm:prSet presAssocID="{838DDF3A-39C6-4BA7-9976-CCD33F2328F0}" presName="bgRect" presStyleLbl="bgShp" presStyleIdx="1" presStyleCnt="2" custLinFactNeighborX="-303"/>
      <dgm:spPr/>
    </dgm:pt>
    <dgm:pt modelId="{04D80146-42C3-4320-8C37-CD8C6865B5D6}" type="pres">
      <dgm:prSet presAssocID="{838DDF3A-39C6-4BA7-9976-CCD33F2328F0}" presName="iconRect" presStyleLbl="node1" presStyleIdx="1" presStyleCnt="2" custScaleX="174336" custScaleY="174336" custLinFactNeighborX="-540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wearing mixed reality smartglasses touching transparent screen"/>
        </a:ext>
      </dgm:extLst>
    </dgm:pt>
    <dgm:pt modelId="{B501B2BE-E101-4442-86B5-0B23D472D538}" type="pres">
      <dgm:prSet presAssocID="{838DDF3A-39C6-4BA7-9976-CCD33F2328F0}" presName="spaceRect" presStyleCnt="0"/>
      <dgm:spPr/>
    </dgm:pt>
    <dgm:pt modelId="{2D0FAEE1-97AD-40BF-B85B-97452057AE25}" type="pres">
      <dgm:prSet presAssocID="{838DDF3A-39C6-4BA7-9976-CCD33F2328F0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CCE5F21-4AAD-483A-B130-5686702AAC5B}" type="presOf" srcId="{5829223F-B03F-4987-91D2-E2966CDF875B}" destId="{78E0B0E6-B0C6-419F-9C84-0F9942C3899A}" srcOrd="0" destOrd="0" presId="urn:microsoft.com/office/officeart/2018/2/layout/IconVerticalSolidList"/>
    <dgm:cxn modelId="{089DDC47-B28F-441D-A966-9B3571879B34}" type="presOf" srcId="{34DED518-5E4B-48C6-819C-5A05F8808B5F}" destId="{96383865-28A8-4D26-9ED8-9BA510C32AE0}" srcOrd="0" destOrd="0" presId="urn:microsoft.com/office/officeart/2018/2/layout/IconVerticalSolidList"/>
    <dgm:cxn modelId="{B04D7886-36AA-427B-BBD0-F8CC366733D0}" srcId="{5829223F-B03F-4987-91D2-E2966CDF875B}" destId="{34DED518-5E4B-48C6-819C-5A05F8808B5F}" srcOrd="0" destOrd="0" parTransId="{465EA463-7F26-4B7A-9BE4-914A4A476CE5}" sibTransId="{991870CF-7D9C-4777-9C12-2D2A9B721472}"/>
    <dgm:cxn modelId="{C1ABF7F8-EC47-4CAB-8F8E-A2B0F36AAD46}" type="presOf" srcId="{838DDF3A-39C6-4BA7-9976-CCD33F2328F0}" destId="{2D0FAEE1-97AD-40BF-B85B-97452057AE25}" srcOrd="0" destOrd="0" presId="urn:microsoft.com/office/officeart/2018/2/layout/IconVerticalSolidList"/>
    <dgm:cxn modelId="{68F8E3FE-4CA3-4A86-BD79-D09576812D41}" srcId="{5829223F-B03F-4987-91D2-E2966CDF875B}" destId="{838DDF3A-39C6-4BA7-9976-CCD33F2328F0}" srcOrd="1" destOrd="0" parTransId="{023919F9-4430-4586-9482-0256847D1224}" sibTransId="{016EF12D-BD13-4261-B769-4F2D20A978B3}"/>
    <dgm:cxn modelId="{DEBA841A-C2EA-403E-8E56-CABA88307870}" type="presParOf" srcId="{78E0B0E6-B0C6-419F-9C84-0F9942C3899A}" destId="{2D87A6C9-63DA-498C-991D-CF5B045A9BD1}" srcOrd="0" destOrd="0" presId="urn:microsoft.com/office/officeart/2018/2/layout/IconVerticalSolidList"/>
    <dgm:cxn modelId="{997EDC94-38F1-488B-9910-0E992A9A5854}" type="presParOf" srcId="{2D87A6C9-63DA-498C-991D-CF5B045A9BD1}" destId="{E1EDB194-9FD9-40CE-8D5B-A537FEAFBBED}" srcOrd="0" destOrd="0" presId="urn:microsoft.com/office/officeart/2018/2/layout/IconVerticalSolidList"/>
    <dgm:cxn modelId="{72D71D3E-19E5-4054-9361-4F7F597A0E71}" type="presParOf" srcId="{2D87A6C9-63DA-498C-991D-CF5B045A9BD1}" destId="{BA504859-9592-4D6B-8206-553904DB115D}" srcOrd="1" destOrd="0" presId="urn:microsoft.com/office/officeart/2018/2/layout/IconVerticalSolidList"/>
    <dgm:cxn modelId="{1F8F9EF0-EB57-4673-A8F1-C803FA405806}" type="presParOf" srcId="{2D87A6C9-63DA-498C-991D-CF5B045A9BD1}" destId="{5F184AD0-3998-4A66-99F3-FFC92ED3D9EE}" srcOrd="2" destOrd="0" presId="urn:microsoft.com/office/officeart/2018/2/layout/IconVerticalSolidList"/>
    <dgm:cxn modelId="{C151AAFA-E1D1-4457-A20A-6CB980EEAA8F}" type="presParOf" srcId="{2D87A6C9-63DA-498C-991D-CF5B045A9BD1}" destId="{96383865-28A8-4D26-9ED8-9BA510C32AE0}" srcOrd="3" destOrd="0" presId="urn:microsoft.com/office/officeart/2018/2/layout/IconVerticalSolidList"/>
    <dgm:cxn modelId="{EEBA8340-2C9F-49A5-9903-32E23A1A9C99}" type="presParOf" srcId="{78E0B0E6-B0C6-419F-9C84-0F9942C3899A}" destId="{26E700A5-0E26-4FC0-B28B-722736F2C92F}" srcOrd="1" destOrd="0" presId="urn:microsoft.com/office/officeart/2018/2/layout/IconVerticalSolidList"/>
    <dgm:cxn modelId="{D0DFFCDF-D096-4833-9B94-43301344BDC6}" type="presParOf" srcId="{78E0B0E6-B0C6-419F-9C84-0F9942C3899A}" destId="{870F2355-D376-4AD9-B561-8EE2B62FF0D1}" srcOrd="2" destOrd="0" presId="urn:microsoft.com/office/officeart/2018/2/layout/IconVerticalSolidList"/>
    <dgm:cxn modelId="{A552AD50-2EA3-49D0-B05D-CF7E32BA9D4F}" type="presParOf" srcId="{870F2355-D376-4AD9-B561-8EE2B62FF0D1}" destId="{7D7F374A-D428-4E5F-BB77-38D4B76F10C2}" srcOrd="0" destOrd="0" presId="urn:microsoft.com/office/officeart/2018/2/layout/IconVerticalSolidList"/>
    <dgm:cxn modelId="{C4751241-49AB-4D6A-97F3-62E2D9B42453}" type="presParOf" srcId="{870F2355-D376-4AD9-B561-8EE2B62FF0D1}" destId="{04D80146-42C3-4320-8C37-CD8C6865B5D6}" srcOrd="1" destOrd="0" presId="urn:microsoft.com/office/officeart/2018/2/layout/IconVerticalSolidList"/>
    <dgm:cxn modelId="{7331E7A5-78FA-42FF-B998-4AA19DD9831A}" type="presParOf" srcId="{870F2355-D376-4AD9-B561-8EE2B62FF0D1}" destId="{B501B2BE-E101-4442-86B5-0B23D472D538}" srcOrd="2" destOrd="0" presId="urn:microsoft.com/office/officeart/2018/2/layout/IconVerticalSolidList"/>
    <dgm:cxn modelId="{7D830AB9-B87F-4F83-BE27-AF7D4C0B1CAF}" type="presParOf" srcId="{870F2355-D376-4AD9-B561-8EE2B62FF0D1}" destId="{2D0FAEE1-97AD-40BF-B85B-97452057AE2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EDB194-9FD9-40CE-8D5B-A537FEAFBBED}">
      <dsp:nvSpPr>
        <dsp:cNvPr id="0" name=""/>
        <dsp:cNvSpPr/>
      </dsp:nvSpPr>
      <dsp:spPr>
        <a:xfrm>
          <a:off x="0" y="434853"/>
          <a:ext cx="10058399" cy="1304559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504859-9592-4D6B-8206-553904DB115D}">
      <dsp:nvSpPr>
        <dsp:cNvPr id="0" name=""/>
        <dsp:cNvSpPr/>
      </dsp:nvSpPr>
      <dsp:spPr>
        <a:xfrm>
          <a:off x="127945" y="461695"/>
          <a:ext cx="1250873" cy="125087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383865-28A8-4D26-9ED8-9BA510C32AE0}">
      <dsp:nvSpPr>
        <dsp:cNvPr id="0" name=""/>
        <dsp:cNvSpPr/>
      </dsp:nvSpPr>
      <dsp:spPr>
        <a:xfrm>
          <a:off x="1506765" y="434853"/>
          <a:ext cx="8551634" cy="13045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066" tIns="138066" rIns="138066" bIns="138066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1. Prepare 2 .</a:t>
          </a:r>
          <a:r>
            <a:rPr lang="en-US" sz="1400" kern="1200" dirty="0" err="1"/>
            <a:t>npy</a:t>
          </a:r>
          <a:r>
            <a:rPr lang="en-US" sz="1400" kern="1200" dirty="0"/>
            <a:t> target (arrays of 224 x 224 x 3)and labels binary 0 and 1 </a:t>
          </a:r>
        </a:p>
      </dsp:txBody>
      <dsp:txXfrm>
        <a:off x="1506765" y="434853"/>
        <a:ext cx="8551634" cy="1304559"/>
      </dsp:txXfrm>
    </dsp:sp>
    <dsp:sp modelId="{7D7F374A-D428-4E5F-BB77-38D4B76F10C2}">
      <dsp:nvSpPr>
        <dsp:cNvPr id="0" name=""/>
        <dsp:cNvSpPr/>
      </dsp:nvSpPr>
      <dsp:spPr>
        <a:xfrm>
          <a:off x="0" y="2021478"/>
          <a:ext cx="10058399" cy="1304559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D80146-42C3-4320-8C37-CD8C6865B5D6}">
      <dsp:nvSpPr>
        <dsp:cNvPr id="0" name=""/>
        <dsp:cNvSpPr/>
      </dsp:nvSpPr>
      <dsp:spPr>
        <a:xfrm>
          <a:off x="89150" y="2048321"/>
          <a:ext cx="1250873" cy="125087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0FAEE1-97AD-40BF-B85B-97452057AE25}">
      <dsp:nvSpPr>
        <dsp:cNvPr id="0" name=""/>
        <dsp:cNvSpPr/>
      </dsp:nvSpPr>
      <dsp:spPr>
        <a:xfrm>
          <a:off x="1506765" y="2021478"/>
          <a:ext cx="8551634" cy="13045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066" tIns="138066" rIns="138066" bIns="138066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2. Load .</a:t>
          </a:r>
          <a:r>
            <a:rPr lang="en-US" sz="1400" kern="1200" dirty="0" err="1"/>
            <a:t>npy</a:t>
          </a:r>
          <a:r>
            <a:rPr lang="en-US" sz="1400" kern="1200" dirty="0"/>
            <a:t> &amp; run PSO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Rename </a:t>
          </a:r>
          <a:r>
            <a:rPr lang="en-US" sz="1400" kern="1200" dirty="0" err="1"/>
            <a:t>Data.npy</a:t>
          </a:r>
          <a:r>
            <a:rPr lang="en-US" sz="1400" kern="1200" dirty="0"/>
            <a:t> to </a:t>
          </a:r>
          <a:r>
            <a:rPr lang="en-US" sz="1400" kern="1200" dirty="0" err="1"/>
            <a:t>X.npy</a:t>
          </a:r>
          <a:r>
            <a:rPr lang="en-US" sz="1400" kern="1200" dirty="0"/>
            <a:t> and  </a:t>
          </a:r>
          <a:r>
            <a:rPr lang="en-US" sz="1400" kern="1200" dirty="0" err="1"/>
            <a:t>Label.npy</a:t>
          </a:r>
          <a:r>
            <a:rPr lang="en-US" sz="1400" kern="1200" dirty="0"/>
            <a:t> to </a:t>
          </a:r>
          <a:r>
            <a:rPr lang="en-US" sz="1400" kern="1200" dirty="0" err="1"/>
            <a:t>y.npy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Place in DATA_MODEL FOLDER 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Run PSO-</a:t>
          </a:r>
          <a:r>
            <a:rPr lang="en-US" sz="1400" kern="1200" dirty="0" err="1"/>
            <a:t>CNN.ipynb</a:t>
          </a:r>
          <a:r>
            <a:rPr lang="en-US" sz="1400" kern="1200" dirty="0"/>
            <a:t>  </a:t>
          </a:r>
        </a:p>
      </dsp:txBody>
      <dsp:txXfrm>
        <a:off x="1506765" y="2021478"/>
        <a:ext cx="8551634" cy="13045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/>
              <a:t>PSO – CNN 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Amirul SADIKIN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3390-298F-4EAB-B061-F5721161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it Works</a:t>
            </a:r>
            <a:endParaRPr lang="en-MY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74E440-5500-4393-8169-DC2149CD7287}"/>
              </a:ext>
            </a:extLst>
          </p:cNvPr>
          <p:cNvSpPr txBox="1"/>
          <p:nvPr/>
        </p:nvSpPr>
        <p:spPr>
          <a:xfrm>
            <a:off x="1097280" y="2063692"/>
            <a:ext cx="98755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Extract Data from a collection of .</a:t>
            </a:r>
            <a:r>
              <a:rPr lang="en-US" dirty="0" err="1"/>
              <a:t>png</a:t>
            </a:r>
            <a:r>
              <a:rPr lang="en-US" dirty="0"/>
              <a:t> to dataset in .</a:t>
            </a:r>
            <a:r>
              <a:rPr lang="en-US" dirty="0" err="1"/>
              <a:t>npy</a:t>
            </a:r>
            <a:r>
              <a:rPr lang="en-US" dirty="0"/>
              <a:t>, labels are generated using folder names in </a:t>
            </a:r>
            <a:r>
              <a:rPr lang="en-US" dirty="0" err="1"/>
              <a:t>direcytory</a:t>
            </a:r>
            <a:r>
              <a:rPr lang="en-US" dirty="0"/>
              <a:t> IMAGE_TO_PROCESS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dirty="0"/>
              <a:t>2. The Extraction process will resize the image to 224 x 224 x 3 and stack them into a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err="1"/>
              <a:t>ndarray</a:t>
            </a:r>
            <a:r>
              <a:rPr lang="en-US" dirty="0"/>
              <a:t>, Outputs 2 Files </a:t>
            </a:r>
            <a:r>
              <a:rPr lang="en-US" dirty="0" err="1"/>
              <a:t>Label.npy</a:t>
            </a:r>
            <a:r>
              <a:rPr lang="en-US" dirty="0"/>
              <a:t> and </a:t>
            </a:r>
            <a:r>
              <a:rPr lang="en-US" dirty="0" err="1"/>
              <a:t>Data.npy</a:t>
            </a:r>
            <a:r>
              <a:rPr lang="en-US" dirty="0"/>
              <a:t> classes of 0 or 1</a:t>
            </a:r>
          </a:p>
          <a:p>
            <a:endParaRPr lang="en-US" dirty="0"/>
          </a:p>
          <a:p>
            <a:r>
              <a:rPr lang="en-US" dirty="0"/>
              <a:t>3. Once ready Load the data &amp; labels in PSO </a:t>
            </a:r>
            <a:r>
              <a:rPr lang="en-US" dirty="0" err="1"/>
              <a:t>FulL</a:t>
            </a:r>
            <a:r>
              <a:rPr lang="en-US" dirty="0"/>
              <a:t> </a:t>
            </a:r>
            <a:r>
              <a:rPr lang="en-US" dirty="0" err="1"/>
              <a:t>Recamp.ipynb</a:t>
            </a:r>
            <a:r>
              <a:rPr lang="en-US" dirty="0"/>
              <a:t> Loads (Path inside the folder MODEL_DATA rename </a:t>
            </a:r>
            <a:r>
              <a:rPr lang="en-US" dirty="0" err="1"/>
              <a:t>Data.npy</a:t>
            </a:r>
            <a:r>
              <a:rPr lang="en-US" dirty="0"/>
              <a:t> to </a:t>
            </a:r>
            <a:r>
              <a:rPr lang="en-US" dirty="0" err="1"/>
              <a:t>X.npy</a:t>
            </a:r>
            <a:r>
              <a:rPr lang="en-US" dirty="0"/>
              <a:t> and </a:t>
            </a:r>
            <a:r>
              <a:rPr lang="en-US" dirty="0" err="1"/>
              <a:t>Labels.npy</a:t>
            </a:r>
            <a:r>
              <a:rPr lang="en-US" dirty="0"/>
              <a:t> to </a:t>
            </a:r>
            <a:r>
              <a:rPr lang="en-US" dirty="0" err="1"/>
              <a:t>y.npy</a:t>
            </a:r>
            <a:r>
              <a:rPr lang="en-US" dirty="0"/>
              <a:t>) </a:t>
            </a:r>
          </a:p>
          <a:p>
            <a:endParaRPr lang="en-US" dirty="0"/>
          </a:p>
          <a:p>
            <a:r>
              <a:rPr lang="en-US" dirty="0"/>
              <a:t>4. Run The code from start to end the code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lgenerate</a:t>
            </a:r>
            <a:r>
              <a:rPr lang="en-US" dirty="0"/>
              <a:t> a new folder with timestamp to save all models generated inside with the csv of population and updated position based on the global best </a:t>
            </a:r>
          </a:p>
        </p:txBody>
      </p:sp>
    </p:spTree>
    <p:extLst>
      <p:ext uri="{BB962C8B-B14F-4D97-AF65-F5344CB8AC3E}">
        <p14:creationId xmlns:p14="http://schemas.microsoft.com/office/powerpoint/2010/main" val="342666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9128B-E68D-4F20-8D1B-1CCDD7F40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Process Flow</a:t>
            </a:r>
            <a:endParaRPr lang="en-MY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77BAE83-169D-45A9-83DB-45241C29A2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5848387"/>
              </p:ext>
            </p:extLst>
          </p:nvPr>
        </p:nvGraphicFramePr>
        <p:xfrm>
          <a:off x="1097280" y="2108201"/>
          <a:ext cx="10058400" cy="37608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8073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897D4-4319-47CB-A13A-D369BAECE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PSO </a:t>
            </a:r>
            <a:r>
              <a:rPr lang="en-US" dirty="0" err="1"/>
              <a:t>Deafult</a:t>
            </a:r>
            <a:r>
              <a:rPr lang="en-US" dirty="0"/>
              <a:t> Settings	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CE23C-4D85-4F24-BCCE-FC19B6CDB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Population Size</a:t>
            </a:r>
          </a:p>
          <a:p>
            <a:r>
              <a:rPr lang="en-US" dirty="0"/>
              <a:t>CNN Default's Settings</a:t>
            </a:r>
          </a:p>
          <a:p>
            <a:pPr lvl="1"/>
            <a:r>
              <a:rPr lang="en-US" dirty="0"/>
              <a:t>Learning rate = 0.001 set too decaying over epoch</a:t>
            </a:r>
          </a:p>
          <a:p>
            <a:pPr lvl="1"/>
            <a:r>
              <a:rPr lang="en-US" dirty="0"/>
              <a:t>Epoch number = 5 </a:t>
            </a:r>
          </a:p>
          <a:p>
            <a:pPr lvl="1"/>
            <a:r>
              <a:rPr lang="en-US" dirty="0"/>
              <a:t>Batch Size = 12</a:t>
            </a:r>
          </a:p>
          <a:p>
            <a:pPr lvl="1"/>
            <a:r>
              <a:rPr lang="en-US" dirty="0"/>
              <a:t>Only Best models are saved as .h5 model to re-evaluate </a:t>
            </a:r>
          </a:p>
          <a:p>
            <a:pPr lvl="1"/>
            <a:r>
              <a:rPr lang="en-US" dirty="0"/>
              <a:t>VGG19 CNN frozen and not trainable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225189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339E-D0AF-41EA-99D3-F2EFBA32F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Particle Generation Settings</a:t>
            </a:r>
            <a:endParaRPr lang="en-MY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4CEAB68-61F1-4437-B684-1C630CEBEAA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82848" y="2047673"/>
            <a:ext cx="6761527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dropout = (random.uniform(0.1,0.5), 1)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layer1 = random.randint(1, 8)*8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layer2 = random.randint(1, 8)*8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layer3 = random.randint(1, 8)*8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layer4 = random.randint(1, 8)*8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position = (random.uniform(0,1), 2)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velocity = (random.uniform(0,1), 2)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weight= 0.90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7775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E6697-580B-4D2B-A950-2D4613647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dirty="0"/>
              <a:t>PSO-CNN Procedure </a:t>
            </a:r>
            <a:endParaRPr lang="en-MY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50B46BB-2976-4B67-BBBD-0C584C650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2975" y="812799"/>
            <a:ext cx="7153275" cy="5294757"/>
          </a:xfrm>
        </p:spPr>
        <p:txBody>
          <a:bodyPr>
            <a:normAutofit/>
          </a:bodyPr>
          <a:lstStyle/>
          <a:p>
            <a:r>
              <a:rPr lang="en-US" dirty="0"/>
              <a:t>Generate Population</a:t>
            </a:r>
            <a:r>
              <a:rPr lang="en-MY" dirty="0"/>
              <a:t> as an 2d-array </a:t>
            </a:r>
          </a:p>
          <a:p>
            <a:r>
              <a:rPr lang="en-US" dirty="0"/>
              <a:t>[L1, L2, L3, L4, drop out, Position, Velocity, Weight, loss, accuracy , fitness]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L1 - L4 = neural network fully connected layer definition (0-8)*8 </a:t>
            </a:r>
          </a:p>
          <a:p>
            <a:pPr lvl="2"/>
            <a:r>
              <a:rPr lang="en-US" sz="1500" dirty="0"/>
              <a:t>best to keep it in multiple of 8 </a:t>
            </a:r>
          </a:p>
          <a:p>
            <a:pPr lvl="1"/>
            <a:r>
              <a:rPr lang="en-US" dirty="0"/>
              <a:t>Drop out is the final layer setting </a:t>
            </a:r>
          </a:p>
          <a:p>
            <a:pPr lvl="1"/>
            <a:r>
              <a:rPr lang="en-US" dirty="0"/>
              <a:t>Position, velocity and weight is randomly generated </a:t>
            </a:r>
          </a:p>
          <a:p>
            <a:pPr lvl="2"/>
            <a:r>
              <a:rPr lang="en-US" dirty="0"/>
              <a:t>P = </a:t>
            </a:r>
          </a:p>
          <a:p>
            <a:pPr lvl="2"/>
            <a:r>
              <a:rPr lang="en-US" dirty="0"/>
              <a:t>V = </a:t>
            </a:r>
          </a:p>
          <a:p>
            <a:pPr lvl="2"/>
            <a:r>
              <a:rPr lang="en-US" dirty="0"/>
              <a:t>Weight = </a:t>
            </a:r>
          </a:p>
          <a:p>
            <a:pPr lvl="1"/>
            <a:r>
              <a:rPr lang="en-US" dirty="0"/>
              <a:t>Loss, accuracy and fitness is calculated once the ,model has finished training, </a:t>
            </a:r>
          </a:p>
          <a:p>
            <a:pPr lvl="2"/>
            <a:r>
              <a:rPr lang="en-US" dirty="0"/>
              <a:t>(save on csv on each model complete for safety if stop unexpectedly)</a:t>
            </a:r>
          </a:p>
          <a:p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5EBCBEA-EBD5-4B0F-ABAD-5DEA030AF6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163078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{210F380F-20CD-41C2-98A4-17AF016F03BA}tf56160789_win32</Template>
  <TotalTime>31</TotalTime>
  <Words>438</Words>
  <Application>Microsoft Office PowerPoint</Application>
  <PresentationFormat>Widescreen</PresentationFormat>
  <Paragraphs>49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Bookman Old Style</vt:lpstr>
      <vt:lpstr>Calibri</vt:lpstr>
      <vt:lpstr>Franklin Gothic Book</vt:lpstr>
      <vt:lpstr>1_RetrospectVTI</vt:lpstr>
      <vt:lpstr>PSO – CNN </vt:lpstr>
      <vt:lpstr>How it Works</vt:lpstr>
      <vt:lpstr>Process Flow</vt:lpstr>
      <vt:lpstr>PSO Deafult Settings </vt:lpstr>
      <vt:lpstr>Particle Generation Settings</vt:lpstr>
      <vt:lpstr>PSO-CNN Procedure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MUHAMAD AMIRUL SADIKIN BIN MD AFENDI</dc:creator>
  <cp:lastModifiedBy>MUHAMAD AMIRUL SADIKIN BIN MD AFENDI</cp:lastModifiedBy>
  <cp:revision>6</cp:revision>
  <dcterms:created xsi:type="dcterms:W3CDTF">2021-03-27T04:07:40Z</dcterms:created>
  <dcterms:modified xsi:type="dcterms:W3CDTF">2021-03-27T04:39:24Z</dcterms:modified>
</cp:coreProperties>
</file>

<file path=docProps/thumbnail.jpeg>
</file>